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egoe UI Semibold" panose="020B0702040204020203" pitchFamily="34" charset="0"/>
      <p:bold r:id="rId19"/>
      <p:boldItalic r:id="rId20"/>
    </p:embeddedFont>
    <p:embeddedFont>
      <p:font typeface="Quattrocento Sans" panose="020B0604020202020204" charset="0"/>
      <p:regular r:id="rId21"/>
      <p:bold r:id="rId22"/>
      <p:italic r:id="rId23"/>
      <p:boldItalic r:id="rId24"/>
    </p:embeddedFont>
    <p:embeddedFont>
      <p:font typeface="Segoe UI Light" panose="020B0502040204020203" pitchFamily="34" charset="0"/>
      <p:regular r:id="rId25"/>
      <p: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491">
          <p15:clr>
            <a:srgbClr val="A4A3A4"/>
          </p15:clr>
        </p15:guide>
        <p15:guide id="3" orient="horz" pos="3702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4xBP9czg62lW4FMBnHqGlusIi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04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7491"/>
        <p:guide orient="horz" pos="37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Заголовок и вертикальный текст">
  <p:cSld name="12_Заголовок и вертикальный текс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" name="Google Shape;17;p14"/>
          <p:cNvGrpSpPr/>
          <p:nvPr/>
        </p:nvGrpSpPr>
        <p:grpSpPr>
          <a:xfrm>
            <a:off x="377919" y="3806304"/>
            <a:ext cx="1475572" cy="1709948"/>
            <a:chOff x="656807" y="4298070"/>
            <a:chExt cx="1475572" cy="1709948"/>
          </a:xfrm>
        </p:grpSpPr>
        <p:pic>
          <p:nvPicPr>
            <p:cNvPr id="18" name="Google Shape;18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76508" y="4298070"/>
              <a:ext cx="1236170" cy="1265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14"/>
            <p:cNvSpPr/>
            <p:nvPr/>
          </p:nvSpPr>
          <p:spPr>
            <a:xfrm>
              <a:off x="656807" y="5583286"/>
              <a:ext cx="1475572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B5B5B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B5B5B"/>
                  </a:solidFill>
                  <a:latin typeface="Segoe UI Semibold" panose="020B0702040204020203" pitchFamily="34" charset="0"/>
                  <a:ea typeface="Quattrocento Sans"/>
                  <a:cs typeface="Segoe UI Semibold" panose="020B0702040204020203" pitchFamily="34" charset="0"/>
                  <a:sym typeface="Quattrocento Sans"/>
                </a:rPr>
                <a:t>Правительство Курской области</a:t>
              </a:r>
              <a:endParaRPr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20" name="Google Shape;20;p14"/>
          <p:cNvSpPr/>
          <p:nvPr/>
        </p:nvSpPr>
        <p:spPr>
          <a:xfrm rot="5400000" flipH="1">
            <a:off x="723426" y="4948916"/>
            <a:ext cx="2628000" cy="689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1"/>
          </p:nvPr>
        </p:nvSpPr>
        <p:spPr>
          <a:xfrm>
            <a:off x="2208897" y="3570493"/>
            <a:ext cx="9467166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3"/>
          </p:nvPr>
        </p:nvSpPr>
        <p:spPr>
          <a:xfrm>
            <a:off x="2208896" y="4060960"/>
            <a:ext cx="9467165" cy="146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4"/>
          </p:nvPr>
        </p:nvSpPr>
        <p:spPr>
          <a:xfrm>
            <a:off x="2208895" y="5643890"/>
            <a:ext cx="9467165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5"/>
          </p:nvPr>
        </p:nvSpPr>
        <p:spPr>
          <a:xfrm>
            <a:off x="377919" y="5643890"/>
            <a:ext cx="1475572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Заголовок и вертикальный текст">
  <p:cSld name="11_Заголовок и вертикальный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3900" tIns="51950" rIns="103900" bIns="51950" anchor="ctr" anchorCtr="0">
            <a:noAutofit/>
          </a:bodyPr>
          <a:lstStyle/>
          <a:p>
            <a:pPr marL="581211" marR="0" lvl="0" indent="-24554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</a:pPr>
            <a:endParaRPr sz="2133">
              <a:solidFill>
                <a:srgbClr val="7C7C7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>
            <a:off x="3139940" y="1491801"/>
            <a:ext cx="8536123" cy="193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2F2F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81" name="Google Shape;81;p23" descr="Изображение выглядит как здание, остановка, сидит, движение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21649"/>
            <a:ext cx="12192000" cy="28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68" y="1188658"/>
            <a:ext cx="2487179" cy="25453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3"/>
          <p:cNvSpPr/>
          <p:nvPr/>
        </p:nvSpPr>
        <p:spPr>
          <a:xfrm>
            <a:off x="2978919" y="1489318"/>
            <a:ext cx="72000" cy="19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2"/>
          </p:nvPr>
        </p:nvSpPr>
        <p:spPr>
          <a:xfrm>
            <a:off x="7602067" y="3499916"/>
            <a:ext cx="4045603" cy="11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2F2F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3"/>
          </p:nvPr>
        </p:nvSpPr>
        <p:spPr>
          <a:xfrm>
            <a:off x="7601270" y="4852897"/>
            <a:ext cx="40464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2F2F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6" name="Google Shape;86;p23"/>
          <p:cNvSpPr/>
          <p:nvPr/>
        </p:nvSpPr>
        <p:spPr>
          <a:xfrm>
            <a:off x="3139940" y="1073969"/>
            <a:ext cx="9113846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ПРАВИТЕЛЬСТВО КУРСКОЙ ОБЛАСТИ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4_Заголовок и вертикальный текст">
  <p:cSld name="14_Заголовок и вертикальный текст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/>
          <p:nvPr/>
        </p:nvSpPr>
        <p:spPr>
          <a:xfrm>
            <a:off x="520598" y="3929295"/>
            <a:ext cx="5056338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ru-RU" sz="1400" b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Название структурного подразделения</a:t>
            </a:r>
            <a:endParaRPr/>
          </a:p>
        </p:txBody>
      </p:sp>
      <p:sp>
        <p:nvSpPr>
          <p:cNvPr id="89" name="Google Shape;89;p24"/>
          <p:cNvSpPr txBox="1"/>
          <p:nvPr/>
        </p:nvSpPr>
        <p:spPr>
          <a:xfrm>
            <a:off x="520598" y="4376438"/>
            <a:ext cx="5825882" cy="1011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attrocento Sans"/>
              <a:buNone/>
            </a:pPr>
            <a:r>
              <a:rPr lang="ru-RU" sz="2800">
                <a:solidFill>
                  <a:schemeClr val="accent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ТЕМА ВЫСТУПЛЕНИЯ</a:t>
            </a:r>
            <a:endParaRPr/>
          </a:p>
        </p:txBody>
      </p:sp>
      <p:sp>
        <p:nvSpPr>
          <p:cNvPr id="90" name="Google Shape;90;p24"/>
          <p:cNvSpPr txBox="1"/>
          <p:nvPr/>
        </p:nvSpPr>
        <p:spPr>
          <a:xfrm>
            <a:off x="521011" y="5663180"/>
            <a:ext cx="5574989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ru-RU" sz="1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ФИО, должность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ntent with Caption">
  <p:cSld name="9_Content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521599" y="1495974"/>
            <a:ext cx="5334840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2"/>
          </p:nvPr>
        </p:nvSpPr>
        <p:spPr>
          <a:xfrm>
            <a:off x="6317411" y="1495974"/>
            <a:ext cx="5334658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ntent with Caption">
  <p:cSld name="13_Content with 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6" descr="Изображение выглядит как здание, остановка, сидит, движение&#10;&#10;Автоматически созданное описание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3455230"/>
            <a:ext cx="12192000" cy="284205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531124" y="1495974"/>
            <a:ext cx="5334840" cy="225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2"/>
          </p:nvPr>
        </p:nvSpPr>
        <p:spPr>
          <a:xfrm>
            <a:off x="6317411" y="1495974"/>
            <a:ext cx="5334658" cy="225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 with Caption">
  <p:cSld name="11_Content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body" idx="1"/>
          </p:nvPr>
        </p:nvSpPr>
        <p:spPr>
          <a:xfrm>
            <a:off x="521599" y="1495974"/>
            <a:ext cx="5334840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02" name="Google Shape;102;p27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 with Caption">
  <p:cSld name="7_Content with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28"/>
          <p:cNvCxnSpPr/>
          <p:nvPr/>
        </p:nvCxnSpPr>
        <p:spPr>
          <a:xfrm>
            <a:off x="6096000" y="880054"/>
            <a:ext cx="0" cy="280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28"/>
          <p:cNvSpPr/>
          <p:nvPr/>
        </p:nvSpPr>
        <p:spPr>
          <a:xfrm>
            <a:off x="6039439" y="2258568"/>
            <a:ext cx="113122" cy="113122"/>
          </a:xfrm>
          <a:prstGeom prst="ellipse">
            <a:avLst/>
          </a:prstGeom>
          <a:solidFill>
            <a:schemeClr val="dk2"/>
          </a:solidFill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7" name="Google Shape;107;p28"/>
          <p:cNvCxnSpPr/>
          <p:nvPr/>
        </p:nvCxnSpPr>
        <p:spPr>
          <a:xfrm>
            <a:off x="5495629" y="2315511"/>
            <a:ext cx="540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28"/>
          <p:cNvSpPr/>
          <p:nvPr/>
        </p:nvSpPr>
        <p:spPr>
          <a:xfrm>
            <a:off x="6039439" y="3645193"/>
            <a:ext cx="113122" cy="113122"/>
          </a:xfrm>
          <a:prstGeom prst="ellipse">
            <a:avLst/>
          </a:prstGeom>
          <a:solidFill>
            <a:schemeClr val="dk2"/>
          </a:solidFill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9" name="Google Shape;109;p28"/>
          <p:cNvCxnSpPr/>
          <p:nvPr/>
        </p:nvCxnSpPr>
        <p:spPr>
          <a:xfrm>
            <a:off x="6152561" y="3692900"/>
            <a:ext cx="52475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0" name="Google Shape;110;p28"/>
          <p:cNvGrpSpPr/>
          <p:nvPr/>
        </p:nvGrpSpPr>
        <p:grpSpPr>
          <a:xfrm>
            <a:off x="4429613" y="1787947"/>
            <a:ext cx="1054364" cy="1054364"/>
            <a:chOff x="4448467" y="1788329"/>
            <a:chExt cx="1054364" cy="1054364"/>
          </a:xfrm>
        </p:grpSpPr>
        <p:sp>
          <p:nvSpPr>
            <p:cNvPr id="111" name="Google Shape;111;p28"/>
            <p:cNvSpPr/>
            <p:nvPr/>
          </p:nvSpPr>
          <p:spPr>
            <a:xfrm>
              <a:off x="4448467" y="1788329"/>
              <a:ext cx="1054364" cy="10543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448467" y="2755823"/>
              <a:ext cx="1054364" cy="868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113" name="Google Shape;113;p28"/>
          <p:cNvGrpSpPr/>
          <p:nvPr/>
        </p:nvGrpSpPr>
        <p:grpSpPr>
          <a:xfrm>
            <a:off x="6677320" y="3165718"/>
            <a:ext cx="1058290" cy="1054364"/>
            <a:chOff x="6677320" y="3165718"/>
            <a:chExt cx="1058290" cy="1054364"/>
          </a:xfrm>
        </p:grpSpPr>
        <p:sp>
          <p:nvSpPr>
            <p:cNvPr id="114" name="Google Shape;114;p28"/>
            <p:cNvSpPr/>
            <p:nvPr/>
          </p:nvSpPr>
          <p:spPr>
            <a:xfrm>
              <a:off x="6677320" y="3165718"/>
              <a:ext cx="1054364" cy="10543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6681246" y="4133212"/>
              <a:ext cx="1054364" cy="868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cxnSp>
        <p:nvCxnSpPr>
          <p:cNvPr id="116" name="Google Shape;116;p28"/>
          <p:cNvCxnSpPr/>
          <p:nvPr/>
        </p:nvCxnSpPr>
        <p:spPr>
          <a:xfrm>
            <a:off x="6104626" y="3758315"/>
            <a:ext cx="0" cy="3096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7818285" y="3092511"/>
            <a:ext cx="3814734" cy="319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2"/>
          </p:nvPr>
        </p:nvSpPr>
        <p:spPr>
          <a:xfrm>
            <a:off x="520572" y="1691760"/>
            <a:ext cx="3814734" cy="319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 with Caption">
  <p:cSld name="5_Content with 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>
            <a:off x="9170917" y="1947896"/>
            <a:ext cx="240480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2" name="Google Shape;122;p29"/>
          <p:cNvSpPr/>
          <p:nvPr/>
        </p:nvSpPr>
        <p:spPr>
          <a:xfrm>
            <a:off x="6321530" y="1947896"/>
            <a:ext cx="240480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3" name="Google Shape;123;p29"/>
          <p:cNvSpPr/>
          <p:nvPr/>
        </p:nvSpPr>
        <p:spPr>
          <a:xfrm>
            <a:off x="3471933" y="1947896"/>
            <a:ext cx="240571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4" name="Google Shape;124;p29"/>
          <p:cNvSpPr>
            <a:spLocks noGrp="1"/>
          </p:cNvSpPr>
          <p:nvPr>
            <p:ph type="pic" idx="2"/>
          </p:nvPr>
        </p:nvSpPr>
        <p:spPr>
          <a:xfrm>
            <a:off x="3475215" y="1947442"/>
            <a:ext cx="2401728" cy="14492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5" name="Google Shape;125;p29"/>
          <p:cNvSpPr>
            <a:spLocks noGrp="1"/>
          </p:cNvSpPr>
          <p:nvPr>
            <p:ph type="pic" idx="3"/>
          </p:nvPr>
        </p:nvSpPr>
        <p:spPr>
          <a:xfrm>
            <a:off x="6323066" y="1947442"/>
            <a:ext cx="2401728" cy="14492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6" name="Google Shape;126;p29"/>
          <p:cNvSpPr>
            <a:spLocks noGrp="1"/>
          </p:cNvSpPr>
          <p:nvPr>
            <p:ph type="pic" idx="4"/>
          </p:nvPr>
        </p:nvSpPr>
        <p:spPr>
          <a:xfrm>
            <a:off x="9172453" y="1947442"/>
            <a:ext cx="2401728" cy="14492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3479683" y="3692103"/>
            <a:ext cx="2390210" cy="220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5"/>
          </p:nvPr>
        </p:nvSpPr>
        <p:spPr>
          <a:xfrm>
            <a:off x="6328825" y="3692103"/>
            <a:ext cx="2390210" cy="220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6"/>
          </p:nvPr>
        </p:nvSpPr>
        <p:spPr>
          <a:xfrm>
            <a:off x="9178212" y="3692103"/>
            <a:ext cx="2390210" cy="220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0" name="Google Shape;130;p29"/>
          <p:cNvSpPr/>
          <p:nvPr/>
        </p:nvSpPr>
        <p:spPr>
          <a:xfrm>
            <a:off x="625618" y="1947896"/>
            <a:ext cx="2405710" cy="3950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1" name="Google Shape;131;p29"/>
          <p:cNvSpPr>
            <a:spLocks noGrp="1"/>
          </p:cNvSpPr>
          <p:nvPr>
            <p:ph type="pic" idx="7"/>
          </p:nvPr>
        </p:nvSpPr>
        <p:spPr>
          <a:xfrm>
            <a:off x="628900" y="1947442"/>
            <a:ext cx="2401728" cy="14492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2" name="Google Shape;132;p29"/>
          <p:cNvSpPr txBox="1">
            <a:spLocks noGrp="1"/>
          </p:cNvSpPr>
          <p:nvPr>
            <p:ph type="body" idx="8"/>
          </p:nvPr>
        </p:nvSpPr>
        <p:spPr>
          <a:xfrm>
            <a:off x="633368" y="3692103"/>
            <a:ext cx="2390210" cy="220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>
            <a:spLocks noGrp="1"/>
          </p:cNvSpPr>
          <p:nvPr>
            <p:ph type="pic" idx="2"/>
          </p:nvPr>
        </p:nvSpPr>
        <p:spPr>
          <a:xfrm>
            <a:off x="0" y="2225615"/>
            <a:ext cx="6096000" cy="329529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6" name="Google Shape;136;p30"/>
          <p:cNvSpPr txBox="1">
            <a:spLocks noGrp="1"/>
          </p:cNvSpPr>
          <p:nvPr>
            <p:ph type="body" idx="1"/>
          </p:nvPr>
        </p:nvSpPr>
        <p:spPr>
          <a:xfrm>
            <a:off x="6096000" y="2225615"/>
            <a:ext cx="5580062" cy="329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/>
          <p:nvPr/>
        </p:nvSpPr>
        <p:spPr>
          <a:xfrm>
            <a:off x="1265091" y="177281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563" marR="0" lvl="0" indent="-809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0" name="Google Shape;140;p31"/>
          <p:cNvSpPr/>
          <p:nvPr/>
        </p:nvSpPr>
        <p:spPr>
          <a:xfrm>
            <a:off x="6307018" y="1772816"/>
            <a:ext cx="4628600" cy="1944216"/>
          </a:xfrm>
          <a:prstGeom prst="roundRect">
            <a:avLst>
              <a:gd name="adj" fmla="val 7480"/>
            </a:avLst>
          </a:prstGeom>
          <a:solidFill>
            <a:srgbClr val="2B81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563" marR="0" lvl="0" indent="-809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1" name="Google Shape;141;p31"/>
          <p:cNvSpPr/>
          <p:nvPr/>
        </p:nvSpPr>
        <p:spPr>
          <a:xfrm>
            <a:off x="1265091" y="393305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2" name="Google Shape;142;p31"/>
          <p:cNvSpPr/>
          <p:nvPr/>
        </p:nvSpPr>
        <p:spPr>
          <a:xfrm>
            <a:off x="6307018" y="3933056"/>
            <a:ext cx="4628600" cy="1944216"/>
          </a:xfrm>
          <a:prstGeom prst="roundRect">
            <a:avLst>
              <a:gd name="adj" fmla="val 748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2563" marR="0" lvl="0" indent="-682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3" name="Google Shape;143;p31"/>
          <p:cNvSpPr txBox="1">
            <a:spLocks noGrp="1"/>
          </p:cNvSpPr>
          <p:nvPr>
            <p:ph type="body" idx="1"/>
          </p:nvPr>
        </p:nvSpPr>
        <p:spPr>
          <a:xfrm>
            <a:off x="1362974" y="1863725"/>
            <a:ext cx="4441825" cy="175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body" idx="2"/>
          </p:nvPr>
        </p:nvSpPr>
        <p:spPr>
          <a:xfrm>
            <a:off x="6404678" y="1863724"/>
            <a:ext cx="4441825" cy="175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body" idx="3"/>
          </p:nvPr>
        </p:nvSpPr>
        <p:spPr>
          <a:xfrm>
            <a:off x="6404678" y="4018632"/>
            <a:ext cx="4441825" cy="175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body" idx="4"/>
          </p:nvPr>
        </p:nvSpPr>
        <p:spPr>
          <a:xfrm>
            <a:off x="1362974" y="4033388"/>
            <a:ext cx="4441825" cy="175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147" name="Google Shape;147;p31"/>
          <p:cNvGrpSpPr/>
          <p:nvPr/>
        </p:nvGrpSpPr>
        <p:grpSpPr>
          <a:xfrm>
            <a:off x="5285910" y="3014954"/>
            <a:ext cx="1620180" cy="1620180"/>
            <a:chOff x="5285910" y="3014954"/>
            <a:chExt cx="1620180" cy="1620180"/>
          </a:xfrm>
        </p:grpSpPr>
        <p:sp>
          <p:nvSpPr>
            <p:cNvPr id="148" name="Google Shape;148;p31"/>
            <p:cNvSpPr/>
            <p:nvPr/>
          </p:nvSpPr>
          <p:spPr>
            <a:xfrm>
              <a:off x="5285910" y="3014954"/>
              <a:ext cx="1620180" cy="162018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31"/>
            <p:cNvSpPr/>
            <p:nvPr/>
          </p:nvSpPr>
          <p:spPr>
            <a:xfrm>
              <a:off x="5459394" y="3188438"/>
              <a:ext cx="1273212" cy="1273212"/>
            </a:xfrm>
            <a:prstGeom prst="ellipse">
              <a:avLst/>
            </a:prstGeom>
            <a:solidFill>
              <a:srgbClr val="1C56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0" name="Google Shape;150;p31"/>
          <p:cNvSpPr txBox="1">
            <a:spLocks noGrp="1"/>
          </p:cNvSpPr>
          <p:nvPr>
            <p:ph type="body" idx="5"/>
          </p:nvPr>
        </p:nvSpPr>
        <p:spPr>
          <a:xfrm>
            <a:off x="5503385" y="3428538"/>
            <a:ext cx="1203325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Title Slide">
  <p:cSld name="11_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>
            <a:spLocks noGrp="1"/>
          </p:cNvSpPr>
          <p:nvPr>
            <p:ph type="pic" idx="2"/>
          </p:nvPr>
        </p:nvSpPr>
        <p:spPr>
          <a:xfrm>
            <a:off x="0" y="3429003"/>
            <a:ext cx="3048000" cy="3428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4" name="Google Shape;154;p32"/>
          <p:cNvSpPr>
            <a:spLocks noGrp="1"/>
          </p:cNvSpPr>
          <p:nvPr>
            <p:ph type="pic" idx="3"/>
          </p:nvPr>
        </p:nvSpPr>
        <p:spPr>
          <a:xfrm>
            <a:off x="3048000" y="4"/>
            <a:ext cx="3048000" cy="3428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5" name="Google Shape;155;p32"/>
          <p:cNvSpPr>
            <a:spLocks noGrp="1"/>
          </p:cNvSpPr>
          <p:nvPr>
            <p:ph type="pic" idx="4"/>
          </p:nvPr>
        </p:nvSpPr>
        <p:spPr>
          <a:xfrm>
            <a:off x="6096000" y="3429001"/>
            <a:ext cx="3048000" cy="3428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6" name="Google Shape;156;p32"/>
          <p:cNvSpPr>
            <a:spLocks noGrp="1"/>
          </p:cNvSpPr>
          <p:nvPr>
            <p:ph type="pic" idx="5"/>
          </p:nvPr>
        </p:nvSpPr>
        <p:spPr>
          <a:xfrm>
            <a:off x="9144000" y="2"/>
            <a:ext cx="3048000" cy="3428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7" name="Google Shape;157;p32"/>
          <p:cNvSpPr txBox="1">
            <a:spLocks noGrp="1"/>
          </p:cNvSpPr>
          <p:nvPr>
            <p:ph type="body" idx="1"/>
          </p:nvPr>
        </p:nvSpPr>
        <p:spPr>
          <a:xfrm>
            <a:off x="0" y="1"/>
            <a:ext cx="3048000" cy="342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6"/>
          </p:nvPr>
        </p:nvSpPr>
        <p:spPr>
          <a:xfrm>
            <a:off x="6095999" y="0"/>
            <a:ext cx="3047999" cy="342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body" idx="7"/>
          </p:nvPr>
        </p:nvSpPr>
        <p:spPr>
          <a:xfrm>
            <a:off x="9143998" y="3439064"/>
            <a:ext cx="3047999" cy="342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8"/>
          </p:nvPr>
        </p:nvSpPr>
        <p:spPr>
          <a:xfrm>
            <a:off x="3056626" y="3439064"/>
            <a:ext cx="3048000" cy="342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 with Caption">
  <p:cSld name="6_Content with 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>
            <a:spLocks noGrp="1"/>
          </p:cNvSpPr>
          <p:nvPr>
            <p:ph type="pic" idx="2"/>
          </p:nvPr>
        </p:nvSpPr>
        <p:spPr>
          <a:xfrm>
            <a:off x="8290482" y="1493683"/>
            <a:ext cx="3176411" cy="18732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3" name="Google Shape;163;p33"/>
          <p:cNvSpPr>
            <a:spLocks noGrp="1"/>
          </p:cNvSpPr>
          <p:nvPr>
            <p:ph type="pic" idx="3"/>
          </p:nvPr>
        </p:nvSpPr>
        <p:spPr>
          <a:xfrm>
            <a:off x="518082" y="3907760"/>
            <a:ext cx="3176411" cy="18732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4" name="Google Shape;164;p33"/>
          <p:cNvSpPr>
            <a:spLocks noGrp="1"/>
          </p:cNvSpPr>
          <p:nvPr>
            <p:ph type="pic" idx="4"/>
          </p:nvPr>
        </p:nvSpPr>
        <p:spPr>
          <a:xfrm>
            <a:off x="4404282" y="3907760"/>
            <a:ext cx="3176411" cy="18732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5" name="Google Shape;165;p33"/>
          <p:cNvSpPr>
            <a:spLocks noGrp="1"/>
          </p:cNvSpPr>
          <p:nvPr>
            <p:ph type="pic" idx="5"/>
          </p:nvPr>
        </p:nvSpPr>
        <p:spPr>
          <a:xfrm>
            <a:off x="8290482" y="3907760"/>
            <a:ext cx="3176411" cy="18732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6" name="Google Shape;166;p33"/>
          <p:cNvSpPr>
            <a:spLocks noGrp="1"/>
          </p:cNvSpPr>
          <p:nvPr>
            <p:ph type="pic" idx="6"/>
          </p:nvPr>
        </p:nvSpPr>
        <p:spPr>
          <a:xfrm>
            <a:off x="518082" y="1493683"/>
            <a:ext cx="3176411" cy="18732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7" name="Google Shape;167;p33"/>
          <p:cNvSpPr>
            <a:spLocks noGrp="1"/>
          </p:cNvSpPr>
          <p:nvPr>
            <p:ph type="pic" idx="7"/>
          </p:nvPr>
        </p:nvSpPr>
        <p:spPr>
          <a:xfrm>
            <a:off x="4404282" y="1493683"/>
            <a:ext cx="3176411" cy="18732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6421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>
            <a:spLocks noGrp="1"/>
          </p:cNvSpPr>
          <p:nvPr>
            <p:ph type="pic" idx="3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>
            <a:spLocks noGrp="1"/>
          </p:cNvSpPr>
          <p:nvPr>
            <p:ph type="pic" idx="4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34"/>
          <p:cNvSpPr>
            <a:spLocks noGrp="1"/>
          </p:cNvSpPr>
          <p:nvPr>
            <p:ph type="pic" idx="5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 type="tx">
  <p:cSld name="TITLE_AND_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>
            <a:spLocks noGrp="1"/>
          </p:cNvSpPr>
          <p:nvPr>
            <p:ph type="pic" idx="2"/>
          </p:nvPr>
        </p:nvSpPr>
        <p:spPr>
          <a:xfrm>
            <a:off x="1" y="-1"/>
            <a:ext cx="12192001" cy="4278523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3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 with Caption">
  <p:cSld name="10_Content with 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521599" y="1495974"/>
            <a:ext cx="5334840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2"/>
          </p:nvPr>
        </p:nvSpPr>
        <p:spPr>
          <a:xfrm>
            <a:off x="6317411" y="1495974"/>
            <a:ext cx="5334658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 with Caption">
  <p:cSld name="12_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body" idx="1"/>
          </p:nvPr>
        </p:nvSpPr>
        <p:spPr>
          <a:xfrm>
            <a:off x="6351915" y="1495974"/>
            <a:ext cx="5308779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3" name="Google Shape;33;p17"/>
          <p:cNvSpPr>
            <a:spLocks noGrp="1"/>
          </p:cNvSpPr>
          <p:nvPr>
            <p:ph type="chart" idx="2"/>
          </p:nvPr>
        </p:nvSpPr>
        <p:spPr>
          <a:xfrm>
            <a:off x="523848" y="1495974"/>
            <a:ext cx="5271310" cy="461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  <a:defRPr sz="28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Заголовок и вертикальный текст">
  <p:cSld name="15_Заголовок и вертикальный текст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/>
          <p:nvPr/>
        </p:nvSpPr>
        <p:spPr>
          <a:xfrm>
            <a:off x="0" y="741875"/>
            <a:ext cx="12192000" cy="53742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3744398" y="5639191"/>
            <a:ext cx="7931666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3744398" y="2171369"/>
            <a:ext cx="7931664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3744398" y="4760649"/>
            <a:ext cx="7931664" cy="80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3744398" y="1725852"/>
            <a:ext cx="7931664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42" name="Google Shape;42;p19"/>
          <p:cNvGrpSpPr/>
          <p:nvPr/>
        </p:nvGrpSpPr>
        <p:grpSpPr>
          <a:xfrm>
            <a:off x="595755" y="1892499"/>
            <a:ext cx="2632705" cy="3124527"/>
            <a:chOff x="515937" y="2111988"/>
            <a:chExt cx="2632705" cy="3124527"/>
          </a:xfrm>
        </p:grpSpPr>
        <p:pic>
          <p:nvPicPr>
            <p:cNvPr id="43" name="Google Shape;43;p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15938" y="2111988"/>
              <a:ext cx="2556000" cy="2615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19"/>
            <p:cNvSpPr/>
            <p:nvPr/>
          </p:nvSpPr>
          <p:spPr>
            <a:xfrm>
              <a:off x="515937" y="4977983"/>
              <a:ext cx="263270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accent2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Правительство Курской области</a:t>
              </a:r>
              <a:endParaRPr/>
            </a:p>
          </p:txBody>
        </p:sp>
      </p:grpSp>
      <p:sp>
        <p:nvSpPr>
          <p:cNvPr id="45" name="Google Shape;45;p19"/>
          <p:cNvSpPr/>
          <p:nvPr/>
        </p:nvSpPr>
        <p:spPr>
          <a:xfrm>
            <a:off x="3407632" y="2341404"/>
            <a:ext cx="216000" cy="21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/>
          <p:nvPr/>
        </p:nvSpPr>
        <p:spPr>
          <a:xfrm>
            <a:off x="0" y="741875"/>
            <a:ext cx="12192000" cy="5374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1"/>
          </p:nvPr>
        </p:nvSpPr>
        <p:spPr>
          <a:xfrm>
            <a:off x="3744398" y="5639191"/>
            <a:ext cx="7931666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2"/>
          </p:nvPr>
        </p:nvSpPr>
        <p:spPr>
          <a:xfrm>
            <a:off x="3744398" y="2171369"/>
            <a:ext cx="7931664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3"/>
          </p:nvPr>
        </p:nvSpPr>
        <p:spPr>
          <a:xfrm>
            <a:off x="3744398" y="4760649"/>
            <a:ext cx="7931664" cy="80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4"/>
          </p:nvPr>
        </p:nvSpPr>
        <p:spPr>
          <a:xfrm>
            <a:off x="3744398" y="1725852"/>
            <a:ext cx="7931664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grpSp>
        <p:nvGrpSpPr>
          <p:cNvPr id="52" name="Google Shape;52;p20"/>
          <p:cNvGrpSpPr/>
          <p:nvPr/>
        </p:nvGrpSpPr>
        <p:grpSpPr>
          <a:xfrm>
            <a:off x="595755" y="1892499"/>
            <a:ext cx="2632705" cy="3124527"/>
            <a:chOff x="515937" y="2111988"/>
            <a:chExt cx="2632705" cy="3124527"/>
          </a:xfrm>
        </p:grpSpPr>
        <p:pic>
          <p:nvPicPr>
            <p:cNvPr id="53" name="Google Shape;53;p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15938" y="2111988"/>
              <a:ext cx="2556000" cy="2615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20"/>
            <p:cNvSpPr/>
            <p:nvPr/>
          </p:nvSpPr>
          <p:spPr>
            <a:xfrm>
              <a:off x="515937" y="4977983"/>
              <a:ext cx="263270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Правительство Курской области</a:t>
              </a:r>
              <a:endParaRPr/>
            </a:p>
          </p:txBody>
        </p:sp>
      </p:grpSp>
      <p:sp>
        <p:nvSpPr>
          <p:cNvPr id="55" name="Google Shape;55;p20"/>
          <p:cNvSpPr/>
          <p:nvPr/>
        </p:nvSpPr>
        <p:spPr>
          <a:xfrm>
            <a:off x="3407632" y="2341404"/>
            <a:ext cx="216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Заголовок и вертикальный текст">
  <p:cSld name="13_Заголовок и вертикальный текст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/>
          <p:nvPr/>
        </p:nvSpPr>
        <p:spPr>
          <a:xfrm>
            <a:off x="4223793" y="1197252"/>
            <a:ext cx="7966255" cy="45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3900" tIns="51950" rIns="103900" bIns="51950" anchor="ctr" anchorCtr="0">
            <a:noAutofit/>
          </a:bodyPr>
          <a:lstStyle/>
          <a:p>
            <a:pPr marL="581211" marR="0" lvl="0" indent="-24554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</a:pPr>
            <a:endParaRPr sz="2133">
              <a:solidFill>
                <a:srgbClr val="7C7C7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8" name="Google Shape;58;p21"/>
          <p:cNvSpPr/>
          <p:nvPr/>
        </p:nvSpPr>
        <p:spPr>
          <a:xfrm>
            <a:off x="4223792" y="0"/>
            <a:ext cx="7968211" cy="98072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3875" tIns="51925" rIns="103875" bIns="51925" anchor="ctr" anchorCtr="0">
            <a:noAutofit/>
          </a:bodyPr>
          <a:lstStyle/>
          <a:p>
            <a:pPr marL="60960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Quattrocento Sans"/>
              <a:buNone/>
            </a:pPr>
            <a:endParaRPr sz="2133" b="0" i="0" u="none" strike="noStrike" cap="none">
              <a:solidFill>
                <a:srgbClr val="9A9A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1"/>
          <p:cNvSpPr/>
          <p:nvPr/>
        </p:nvSpPr>
        <p:spPr>
          <a:xfrm>
            <a:off x="4223792" y="5954334"/>
            <a:ext cx="7971029" cy="9005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3875" tIns="51925" rIns="103875" bIns="51925" anchor="ctr" anchorCtr="0">
            <a:noAutofit/>
          </a:bodyPr>
          <a:lstStyle/>
          <a:p>
            <a:pPr marL="60960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Quattrocento Sans"/>
              <a:buNone/>
            </a:pPr>
            <a:endParaRPr sz="2133" b="0" i="0" u="none" strike="noStrike" cap="none">
              <a:solidFill>
                <a:srgbClr val="9A9A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1"/>
          <p:cNvSpPr/>
          <p:nvPr/>
        </p:nvSpPr>
        <p:spPr>
          <a:xfrm>
            <a:off x="4229737" y="2349875"/>
            <a:ext cx="216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4702985" y="4524375"/>
            <a:ext cx="6968556" cy="11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62" name="Google Shape;6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9538" y="1635262"/>
            <a:ext cx="3505529" cy="35874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1"/>
          <p:cNvSpPr/>
          <p:nvPr/>
        </p:nvSpPr>
        <p:spPr>
          <a:xfrm>
            <a:off x="136431" y="5473456"/>
            <a:ext cx="3951743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9292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Правительство Курской области</a:t>
            </a:r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2"/>
          </p:nvPr>
        </p:nvSpPr>
        <p:spPr>
          <a:xfrm>
            <a:off x="4702985" y="273050"/>
            <a:ext cx="6968556" cy="64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3"/>
          </p:nvPr>
        </p:nvSpPr>
        <p:spPr>
          <a:xfrm>
            <a:off x="4702985" y="6056965"/>
            <a:ext cx="6968556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4"/>
          </p:nvPr>
        </p:nvSpPr>
        <p:spPr>
          <a:xfrm>
            <a:off x="4702985" y="2358983"/>
            <a:ext cx="6968556" cy="215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Заголовок и вертикальный текст">
  <p:cSld name="16_Заголовок и вертикальный текст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/>
          <p:nvPr/>
        </p:nvSpPr>
        <p:spPr>
          <a:xfrm>
            <a:off x="4223793" y="1197252"/>
            <a:ext cx="7966255" cy="45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3900" tIns="51950" rIns="103900" bIns="51950" anchor="ctr" anchorCtr="0">
            <a:noAutofit/>
          </a:bodyPr>
          <a:lstStyle/>
          <a:p>
            <a:pPr marL="581211" marR="0" lvl="0" indent="-24554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</a:pPr>
            <a:endParaRPr sz="2133">
              <a:solidFill>
                <a:srgbClr val="7C7C7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9" name="Google Shape;69;p22"/>
          <p:cNvSpPr/>
          <p:nvPr/>
        </p:nvSpPr>
        <p:spPr>
          <a:xfrm>
            <a:off x="4223792" y="0"/>
            <a:ext cx="7968211" cy="98072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3875" tIns="51925" rIns="103875" bIns="51925" anchor="ctr" anchorCtr="0">
            <a:noAutofit/>
          </a:bodyPr>
          <a:lstStyle/>
          <a:p>
            <a:pPr marL="60960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Quattrocento Sans"/>
              <a:buNone/>
            </a:pPr>
            <a:endParaRPr sz="2133" b="0" i="0" u="none" strike="noStrike" cap="none">
              <a:solidFill>
                <a:srgbClr val="9A9A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2"/>
          <p:cNvSpPr/>
          <p:nvPr/>
        </p:nvSpPr>
        <p:spPr>
          <a:xfrm>
            <a:off x="4223792" y="5954334"/>
            <a:ext cx="7971029" cy="9005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3875" tIns="51925" rIns="103875" bIns="51925" anchor="ctr" anchorCtr="0">
            <a:noAutofit/>
          </a:bodyPr>
          <a:lstStyle/>
          <a:p>
            <a:pPr marL="60960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Quattrocento Sans"/>
              <a:buNone/>
            </a:pPr>
            <a:endParaRPr sz="2133" b="0" i="0" u="none" strike="noStrike" cap="none">
              <a:solidFill>
                <a:srgbClr val="9A9A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2"/>
          <p:cNvSpPr/>
          <p:nvPr/>
        </p:nvSpPr>
        <p:spPr>
          <a:xfrm>
            <a:off x="4229737" y="2349875"/>
            <a:ext cx="216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2" name="Google Shape;72;p22"/>
          <p:cNvSpPr txBox="1">
            <a:spLocks noGrp="1"/>
          </p:cNvSpPr>
          <p:nvPr>
            <p:ph type="body" idx="1"/>
          </p:nvPr>
        </p:nvSpPr>
        <p:spPr>
          <a:xfrm>
            <a:off x="4702985" y="4524375"/>
            <a:ext cx="6968556" cy="1148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73" name="Google Shape;7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9538" y="1635262"/>
            <a:ext cx="3505529" cy="358747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2"/>
          <p:cNvSpPr/>
          <p:nvPr/>
        </p:nvSpPr>
        <p:spPr>
          <a:xfrm>
            <a:off x="136431" y="5473456"/>
            <a:ext cx="3951743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92929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Правительство Курской области</a:t>
            </a:r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2"/>
          </p:nvPr>
        </p:nvSpPr>
        <p:spPr>
          <a:xfrm>
            <a:off x="4702985" y="273050"/>
            <a:ext cx="6968556" cy="64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3"/>
          </p:nvPr>
        </p:nvSpPr>
        <p:spPr>
          <a:xfrm>
            <a:off x="4702985" y="6056965"/>
            <a:ext cx="6968556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4"/>
          </p:nvPr>
        </p:nvSpPr>
        <p:spPr>
          <a:xfrm>
            <a:off x="4702985" y="2358983"/>
            <a:ext cx="6968556" cy="215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/>
        </p:nvSpPr>
        <p:spPr>
          <a:xfrm>
            <a:off x="11459866" y="6466314"/>
            <a:ext cx="230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3B3B3B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‹#›</a:t>
            </a:fld>
            <a:endParaRPr sz="1200" b="0" i="0" u="none" strike="noStrike" cap="none" dirty="0">
              <a:solidFill>
                <a:srgbClr val="3B3B3B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1" name="Google Shape;11;p13"/>
          <p:cNvSpPr txBox="1"/>
          <p:nvPr/>
        </p:nvSpPr>
        <p:spPr>
          <a:xfrm>
            <a:off x="523281" y="6481703"/>
            <a:ext cx="109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| </a:t>
            </a:r>
            <a:r>
              <a:rPr lang="ru-RU" sz="1400" b="0" i="0" u="none" strike="noStrike" cap="none" dirty="0">
                <a:solidFill>
                  <a:schemeClr val="accen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Пути формирования единого культурно-образовательного пространства в Курской области</a:t>
            </a:r>
            <a:endParaRPr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Google Shape;12;p13"/>
          <p:cNvSpPr txBox="1"/>
          <p:nvPr/>
        </p:nvSpPr>
        <p:spPr>
          <a:xfrm>
            <a:off x="546137" y="401722"/>
            <a:ext cx="11112673" cy="67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</a:pPr>
            <a:endParaRPr sz="2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13;p13"/>
          <p:cNvSpPr txBox="1"/>
          <p:nvPr/>
        </p:nvSpPr>
        <p:spPr>
          <a:xfrm>
            <a:off x="515938" y="399631"/>
            <a:ext cx="11160125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attrocento Sans"/>
              <a:buNone/>
            </a:pPr>
            <a:endParaRPr sz="2800" b="1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4" name="Google Shape;14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45430" y="6380780"/>
            <a:ext cx="396000" cy="3808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35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pos="7355">
          <p15:clr>
            <a:srgbClr val="F26B43"/>
          </p15:clr>
        </p15:guide>
        <p15:guide id="6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" descr="Изображение выглядит как внешний, трава, здание, часы&#10;&#10;Автоматически созданное описание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66" b="24933"/>
          <a:stretch/>
        </p:blipFill>
        <p:spPr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171616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7" name="Google Shape;1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3378" y="463539"/>
            <a:ext cx="1068310" cy="1027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Текст 16">
            <a:extLst>
              <a:ext uri="{FF2B5EF4-FFF2-40B4-BE49-F238E27FC236}">
                <a16:creationId xmlns:a16="http://schemas.microsoft.com/office/drawing/2014/main" id="{252E6C69-9344-0C8D-EDFE-DD4C1F56E19C}"/>
              </a:ext>
            </a:extLst>
          </p:cNvPr>
          <p:cNvSpPr txBox="1">
            <a:spLocks/>
          </p:cNvSpPr>
          <p:nvPr/>
        </p:nvSpPr>
        <p:spPr>
          <a:xfrm>
            <a:off x="2208896" y="4060960"/>
            <a:ext cx="9467165" cy="14687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Пути формирования единого культурно-образовательного пространства в Курской области:</a:t>
            </a:r>
          </a:p>
          <a:p>
            <a:r>
              <a:rPr lang="ru-RU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от федеральных задач к региональным решениям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B1E05A84-6564-62EF-1CC3-3F2F5CD00F02}"/>
              </a:ext>
            </a:extLst>
          </p:cNvPr>
          <p:cNvSpPr txBox="1">
            <a:spLocks/>
          </p:cNvSpPr>
          <p:nvPr/>
        </p:nvSpPr>
        <p:spPr>
          <a:xfrm>
            <a:off x="85688" y="5643890"/>
            <a:ext cx="1978782" cy="64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Дмитриевский район</a:t>
            </a:r>
          </a:p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Курск, </a:t>
            </a: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август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2023 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E464-D03F-0E98-94D6-3099FD34897A}"/>
              </a:ext>
            </a:extLst>
          </p:cNvPr>
          <p:cNvSpPr txBox="1"/>
          <p:nvPr/>
        </p:nvSpPr>
        <p:spPr>
          <a:xfrm>
            <a:off x="2208896" y="3691627"/>
            <a:ext cx="60944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600" b="0" i="0" u="none" strike="noStrike" dirty="0">
                <a:solidFill>
                  <a:srgbClr val="262626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Министерство культуры Курской области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B47A9-68F7-44AF-F52B-9E4B6319D3B8}"/>
              </a:ext>
            </a:extLst>
          </p:cNvPr>
          <p:cNvSpPr txBox="1"/>
          <p:nvPr/>
        </p:nvSpPr>
        <p:spPr>
          <a:xfrm>
            <a:off x="2208896" y="5560440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600" b="1" i="0" u="none" strike="noStrike" dirty="0" err="1">
                <a:solidFill>
                  <a:srgbClr val="262626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Полетыкина</a:t>
            </a:r>
            <a:r>
              <a:rPr lang="ru-RU" sz="1600" b="1" i="0" u="none" strike="noStrike" dirty="0">
                <a:solidFill>
                  <a:srgbClr val="262626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Юлия Николаевна,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600" b="0" i="0" u="none" strike="noStrike" dirty="0">
                <a:solidFill>
                  <a:srgbClr val="262626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министр культуры Курской области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 txBox="1">
            <a:spLocks noGrp="1"/>
          </p:cNvSpPr>
          <p:nvPr>
            <p:ph type="title"/>
          </p:nvPr>
        </p:nvSpPr>
        <p:spPr>
          <a:xfrm>
            <a:off x="300446" y="262374"/>
            <a:ext cx="11289739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КАДРОВОЕ ОБЕСПЕЧЕНИЕ ХУДОЖЕСТВЕННОГО ОБРАЗОВАНИЯ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278" name="Google Shape;278;p10"/>
          <p:cNvSpPr txBox="1"/>
          <p:nvPr/>
        </p:nvSpPr>
        <p:spPr>
          <a:xfrm>
            <a:off x="431234" y="958298"/>
            <a:ext cx="7014754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Обучение в Центрах непрерывной подготовки кадров Минкультуры России в 2023 г.: 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работники образовательных организаций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  <p:pic>
        <p:nvPicPr>
          <p:cNvPr id="279" name="Google Shape;279;p10" descr="C:\Users\User\Downloads\2023-08-29_23-52-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2255" y="1095555"/>
            <a:ext cx="3142974" cy="21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254" y="3598736"/>
            <a:ext cx="3142974" cy="227751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0"/>
          <p:cNvSpPr txBox="1"/>
          <p:nvPr/>
        </p:nvSpPr>
        <p:spPr>
          <a:xfrm>
            <a:off x="7791156" y="5842166"/>
            <a:ext cx="3565576" cy="54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Саратовская государственная консерватория имени Л. Собинова</a:t>
            </a:r>
            <a:endParaRPr sz="16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  <p:sp>
        <p:nvSpPr>
          <p:cNvPr id="282" name="Google Shape;282;p10"/>
          <p:cNvSpPr/>
          <p:nvPr/>
        </p:nvSpPr>
        <p:spPr>
          <a:xfrm>
            <a:off x="7747852" y="3230956"/>
            <a:ext cx="4421065" cy="31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Краснодарский институт культуры и искусств</a:t>
            </a:r>
            <a:endParaRPr sz="1600" dirty="0">
              <a:solidFill>
                <a:schemeClr val="dk1"/>
              </a:solidFill>
              <a:latin typeface="Segoe UI Light" panose="020B0502040204020203" pitchFamily="34" charset="0"/>
              <a:ea typeface="Quattrocento Sans"/>
              <a:cs typeface="Segoe UI Light" panose="020B0502040204020203" pitchFamily="34" charset="0"/>
              <a:sym typeface="Quattrocento Sans"/>
            </a:endParaRPr>
          </a:p>
        </p:txBody>
      </p:sp>
      <p:pic>
        <p:nvPicPr>
          <p:cNvPr id="283" name="Google Shape;28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049" y="3842241"/>
            <a:ext cx="6572212" cy="199149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/>
          <p:cNvSpPr txBox="1"/>
          <p:nvPr/>
        </p:nvSpPr>
        <p:spPr>
          <a:xfrm>
            <a:off x="431234" y="5833736"/>
            <a:ext cx="595134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Казанский институт культуры и искусств</a:t>
            </a:r>
            <a:endParaRPr sz="16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  <p:sp>
        <p:nvSpPr>
          <p:cNvPr id="285" name="Google Shape;285;p10"/>
          <p:cNvSpPr txBox="1"/>
          <p:nvPr/>
        </p:nvSpPr>
        <p:spPr>
          <a:xfrm>
            <a:off x="482049" y="3230956"/>
            <a:ext cx="60847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Образовательные площадки: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2E6D7-05C3-81A9-A0B7-0B29CE126DAC}"/>
              </a:ext>
            </a:extLst>
          </p:cNvPr>
          <p:cNvSpPr txBox="1"/>
          <p:nvPr/>
        </p:nvSpPr>
        <p:spPr>
          <a:xfrm>
            <a:off x="431234" y="1654222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chemeClr val="accent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399 чел. — 40%</a:t>
            </a:r>
            <a:endParaRPr lang="ru-RU" sz="48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body" idx="1"/>
          </p:nvPr>
        </p:nvSpPr>
        <p:spPr>
          <a:xfrm>
            <a:off x="521598" y="1095555"/>
            <a:ext cx="5604881" cy="548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Творческие мастерские 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Проект «Новое передвижничество»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2"/>
          </p:nvPr>
        </p:nvSpPr>
        <p:spPr>
          <a:xfrm>
            <a:off x="5779607" y="1095556"/>
            <a:ext cx="5532558" cy="116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Конкурс на присуждение премии</a:t>
            </a:r>
            <a:endParaRPr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Губернатора Курской области </a:t>
            </a:r>
            <a:endParaRPr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«Лучший преподаватель ДШИ»</a:t>
            </a:r>
            <a:endParaRPr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292" name="Google Shape;292;p11"/>
          <p:cNvSpPr txBox="1">
            <a:spLocks noGrp="1"/>
          </p:cNvSpPr>
          <p:nvPr>
            <p:ph type="title"/>
          </p:nvPr>
        </p:nvSpPr>
        <p:spPr>
          <a:xfrm>
            <a:off x="527830" y="308957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b="0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КАДРОВОЕ ОБЕСПЕЧЕНИЕ ХУДОЖЕСТВЕННОГО ОБРАЗОВАНИЯ</a:t>
            </a:r>
            <a:endParaRPr b="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93" name="Google Shape;29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432" y="1823088"/>
            <a:ext cx="2683862" cy="178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431" y="4135624"/>
            <a:ext cx="2683862" cy="227884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1"/>
          <p:cNvSpPr txBox="1"/>
          <p:nvPr/>
        </p:nvSpPr>
        <p:spPr>
          <a:xfrm>
            <a:off x="478585" y="3724365"/>
            <a:ext cx="35084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Проект «Класс от Маэстро»</a:t>
            </a:r>
            <a:endParaRPr sz="1800" b="1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4339" y="2187775"/>
            <a:ext cx="2285579" cy="171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4339" y="3971791"/>
            <a:ext cx="3365937" cy="2234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12692"/>
            <a:ext cx="12192000" cy="38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2"/>
          <p:cNvSpPr/>
          <p:nvPr/>
        </p:nvSpPr>
        <p:spPr>
          <a:xfrm>
            <a:off x="1761095" y="3014759"/>
            <a:ext cx="866981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СПАСИБО ЗА ВНИМАНИЕ</a:t>
            </a:r>
            <a:endParaRPr sz="540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"/>
          <p:cNvSpPr txBox="1">
            <a:spLocks noGrp="1"/>
          </p:cNvSpPr>
          <p:nvPr>
            <p:ph type="title"/>
          </p:nvPr>
        </p:nvSpPr>
        <p:spPr>
          <a:xfrm>
            <a:off x="527830" y="339940"/>
            <a:ext cx="5651028" cy="326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"/>
          <p:cNvSpPr txBox="1"/>
          <p:nvPr/>
        </p:nvSpPr>
        <p:spPr>
          <a:xfrm>
            <a:off x="6236676" y="518623"/>
            <a:ext cx="559320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Миссия художественного образования:</a:t>
            </a:r>
            <a:endParaRPr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Служение культуре и искусству абсолютно справедливо считается важнейшей миссией, прежде всего </a:t>
            </a:r>
            <a:br>
              <a:rPr lang="ru-RU" sz="1600" b="0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</a:br>
            <a:r>
              <a:rPr lang="ru-RU" sz="1600" b="0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за колоссальный вклад в образование и просвещение, укрепление духовных и нравственных основ общества, </a:t>
            </a:r>
            <a:br>
              <a:rPr lang="ru-RU" sz="1600" b="0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</a:br>
            <a:r>
              <a:rPr lang="ru-RU" sz="1600" b="0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 сбережение и приумножение нашего богатейшего культурного наследия.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4" name="Google Shape;194;p2"/>
          <p:cNvSpPr txBox="1"/>
          <p:nvPr/>
        </p:nvSpPr>
        <p:spPr>
          <a:xfrm>
            <a:off x="333281" y="4057584"/>
            <a:ext cx="517596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Задачи художественного образования:</a:t>
            </a:r>
            <a:endParaRPr sz="1600" i="0" u="none" strike="noStrike" cap="none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chemeClr val="accent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укрепление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гражданской идентичности;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воспитание </a:t>
            </a: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и образование на основе традиционных ценностей;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обеспечение</a:t>
            </a: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доступа граждан к знаниям, информации и культурным благам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6675" y="2805762"/>
            <a:ext cx="5175967" cy="330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" descr="https://uj-images.ru/images/article/2022/03/622231a5cb4e8.webp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7" name="Google Shape;197;p2" descr="https://cont.ws/uploads/pic/2019/12/nJwqB1CvVQX7vD7aDTeQuvtsA5UeWRBX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281" y="518623"/>
            <a:ext cx="5175968" cy="31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5FDCD-11F3-C0D3-F645-3F69A473A238}"/>
              </a:ext>
            </a:extLst>
          </p:cNvPr>
          <p:cNvSpPr txBox="1"/>
          <p:nvPr/>
        </p:nvSpPr>
        <p:spPr>
          <a:xfrm>
            <a:off x="5509249" y="185235"/>
            <a:ext cx="714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b="0" i="0" u="none" strike="noStrike" cap="none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«</a:t>
            </a:r>
            <a:endParaRPr lang="ru-RU" sz="9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173D4-6C8A-AE49-6295-7A41DD8A8B86}"/>
              </a:ext>
            </a:extLst>
          </p:cNvPr>
          <p:cNvSpPr txBox="1"/>
          <p:nvPr/>
        </p:nvSpPr>
        <p:spPr>
          <a:xfrm rot="10800000">
            <a:off x="11412642" y="1188002"/>
            <a:ext cx="714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b="0" i="0" u="none" strike="noStrike" cap="none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«</a:t>
            </a:r>
            <a:endParaRPr lang="ru-RU" sz="9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 txBox="1">
            <a:spLocks noGrp="1"/>
          </p:cNvSpPr>
          <p:nvPr>
            <p:ph type="body" idx="1"/>
          </p:nvPr>
        </p:nvSpPr>
        <p:spPr>
          <a:xfrm>
            <a:off x="521599" y="1231900"/>
            <a:ext cx="5334840" cy="10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4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Капитальный ремонт </a:t>
            </a:r>
            <a:endParaRPr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ОБОУ ДО «Хомутовская ДШИ» </a:t>
            </a:r>
            <a:endParaRPr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Объем средств – </a:t>
            </a:r>
            <a:r>
              <a:rPr lang="ru-RU" sz="2000" b="1" dirty="0">
                <a:solidFill>
                  <a:schemeClr val="accent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более 15 млн. руб.</a:t>
            </a:r>
            <a:endParaRPr sz="2000"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3"/>
          <p:cNvSpPr txBox="1">
            <a:spLocks noGrp="1"/>
          </p:cNvSpPr>
          <p:nvPr>
            <p:ph type="body" idx="2"/>
          </p:nvPr>
        </p:nvSpPr>
        <p:spPr>
          <a:xfrm>
            <a:off x="5829300" y="1231900"/>
            <a:ext cx="5898361" cy="69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Приобретение оборудования для 6 ДШИ</a:t>
            </a:r>
            <a:endParaRPr sz="2000" b="1" dirty="0">
              <a:latin typeface="Segoe UI Semibold" panose="020B0702040204020203" pitchFamily="34" charset="0"/>
              <a:cs typeface="Segoe UI Semibold" panose="020B0702040204020203" pitchFamily="34" charset="0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Объем средств — </a:t>
            </a:r>
            <a:r>
              <a:rPr lang="ru-RU" sz="2000" b="1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более 25 млн. руб.</a:t>
            </a:r>
            <a:endParaRPr sz="2000" b="1"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204" name="Google Shape;204;p3"/>
          <p:cNvSpPr txBox="1">
            <a:spLocks noGrp="1"/>
          </p:cNvSpPr>
          <p:nvPr>
            <p:ph type="title"/>
          </p:nvPr>
        </p:nvSpPr>
        <p:spPr>
          <a:xfrm>
            <a:off x="521599" y="307290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Национальный проект «Культура»</a:t>
            </a:r>
            <a:br>
              <a:rPr lang="ru-RU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</a:br>
            <a:r>
              <a:rPr lang="ru-RU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Федеральный партийный проект «Культура малой Родины»</a:t>
            </a:r>
            <a:endParaRPr dirty="0"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pic>
        <p:nvPicPr>
          <p:cNvPr id="205" name="Google Shape;2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7145" y="2066460"/>
            <a:ext cx="2829667" cy="21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7518" y="2066459"/>
            <a:ext cx="3268218" cy="4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801" y="2441312"/>
            <a:ext cx="2238948" cy="167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6455" y="2410740"/>
            <a:ext cx="2236580" cy="172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7">
            <a:alphaModFix/>
          </a:blip>
          <a:srcRect l="6978" r="6978" b="11498"/>
          <a:stretch/>
        </p:blipFill>
        <p:spPr>
          <a:xfrm>
            <a:off x="5917145" y="4225541"/>
            <a:ext cx="2829667" cy="21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/>
        </p:nvSpPr>
        <p:spPr>
          <a:xfrm>
            <a:off x="521599" y="4233018"/>
            <a:ext cx="5153807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 Минкультуры России направлены заявки на ремонт 3 ДШИ в 2024 году</a:t>
            </a:r>
            <a:r>
              <a:rPr lang="ru-RU" sz="18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: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Щигровской ДШИ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Медвенской ДШИ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Касторенской ДШИ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"/>
          <p:cNvSpPr txBox="1">
            <a:spLocks noGrp="1"/>
          </p:cNvSpPr>
          <p:nvPr>
            <p:ph type="title"/>
          </p:nvPr>
        </p:nvSpPr>
        <p:spPr>
          <a:xfrm>
            <a:off x="391886" y="266888"/>
            <a:ext cx="1120697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ПРОЕКТ «ПРИДУМАНО В РОССИИ»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16" name="Google Shape;2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886" y="1170531"/>
            <a:ext cx="1863042" cy="176759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"/>
          <p:cNvSpPr txBox="1"/>
          <p:nvPr/>
        </p:nvSpPr>
        <p:spPr>
          <a:xfrm>
            <a:off x="2547257" y="1170531"/>
            <a:ext cx="399723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Курская область – 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лидер в ЦФО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по количеству подключений 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Подключено </a:t>
            </a: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/>
            </a:r>
            <a:b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</a:b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31 образовательное учреждение 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(</a:t>
            </a: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60 %)</a:t>
            </a:r>
            <a:endParaRPr sz="2000" b="1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7611886" y="1170531"/>
            <a:ext cx="5479735" cy="11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ШКОЛА КРЕАТИВНЫХ ИНДУСТРИЙ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</a:pPr>
            <a:endParaRPr sz="900" b="1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в 2023 г. – </a:t>
            </a:r>
            <a:r>
              <a:rPr lang="ru-RU" sz="2000" b="1" dirty="0">
                <a:solidFill>
                  <a:schemeClr val="accent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80 млн. руб.</a:t>
            </a:r>
            <a:endParaRPr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в 2024 г. – </a:t>
            </a:r>
            <a:r>
              <a:rPr lang="ru-RU" sz="2000" b="1" dirty="0">
                <a:solidFill>
                  <a:schemeClr val="accent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40 млн. руб.</a:t>
            </a:r>
            <a:endParaRPr sz="2000" b="1" dirty="0">
              <a:solidFill>
                <a:schemeClr val="accent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</p:txBody>
      </p:sp>
      <p:pic>
        <p:nvPicPr>
          <p:cNvPr id="219" name="Google Shape;219;p4"/>
          <p:cNvPicPr preferRelativeResize="0"/>
          <p:nvPr/>
        </p:nvPicPr>
        <p:blipFill rotWithShape="1">
          <a:blip r:embed="rId4">
            <a:alphaModFix/>
          </a:blip>
          <a:srcRect r="37891"/>
          <a:stretch/>
        </p:blipFill>
        <p:spPr>
          <a:xfrm>
            <a:off x="5127121" y="3625020"/>
            <a:ext cx="2484765" cy="26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/>
          <p:cNvPicPr preferRelativeResize="0"/>
          <p:nvPr/>
        </p:nvPicPr>
        <p:blipFill rotWithShape="1">
          <a:blip r:embed="rId5">
            <a:alphaModFix/>
          </a:blip>
          <a:srcRect t="7164" b="5677"/>
          <a:stretch/>
        </p:blipFill>
        <p:spPr>
          <a:xfrm>
            <a:off x="7692785" y="2708070"/>
            <a:ext cx="3398918" cy="358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"/>
          <p:cNvSpPr txBox="1"/>
          <p:nvPr/>
        </p:nvSpPr>
        <p:spPr>
          <a:xfrm>
            <a:off x="391886" y="4049486"/>
            <a:ext cx="443463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По итогам 1 полугодия 2023 г.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Times New Roman"/>
              </a:rPr>
              <a:t>Количество посетителей – </a:t>
            </a: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1 355 чел.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Times New Roman"/>
              </a:rPr>
              <a:t>Привлечено средств – </a:t>
            </a: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336 200 руб.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/>
          <p:nvPr/>
        </p:nvSpPr>
        <p:spPr>
          <a:xfrm>
            <a:off x="326571" y="198709"/>
            <a:ext cx="117965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Межведомственный проект Минкультуры России </a:t>
            </a:r>
            <a:br>
              <a:rPr lang="ru-RU" sz="2800" b="1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</a:br>
            <a:r>
              <a:rPr lang="ru-RU" sz="2800" b="1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и </a:t>
            </a:r>
            <a:r>
              <a:rPr lang="ru-RU" sz="2800" b="1" dirty="0" err="1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Минпросвещения</a:t>
            </a:r>
            <a:r>
              <a:rPr lang="ru-RU" sz="2800" b="1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Quattrocento Sans"/>
              </a:rPr>
              <a:t> России «Культура для школьников»:</a:t>
            </a:r>
            <a:endParaRPr sz="2800" b="1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Quattrocento Sans"/>
            </a:endParaRPr>
          </a:p>
        </p:txBody>
      </p:sp>
      <p:pic>
        <p:nvPicPr>
          <p:cNvPr id="227" name="Google Shape;227;p5"/>
          <p:cNvPicPr preferRelativeResize="0"/>
          <p:nvPr/>
        </p:nvPicPr>
        <p:blipFill rotWithShape="1">
          <a:blip r:embed="rId3">
            <a:alphaModFix/>
          </a:blip>
          <a:srcRect t="16431" b="14471"/>
          <a:stretch/>
        </p:blipFill>
        <p:spPr>
          <a:xfrm>
            <a:off x="586571" y="1234911"/>
            <a:ext cx="3055642" cy="118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" descr="C:\Users\User\Downloads\2023-08-29_23-02-0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903" y="1401798"/>
            <a:ext cx="6527043" cy="500726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/>
          <p:cNvSpPr txBox="1"/>
          <p:nvPr/>
        </p:nvSpPr>
        <p:spPr>
          <a:xfrm>
            <a:off x="326570" y="2672967"/>
            <a:ext cx="5037281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В акциях проекта в 2023 г. 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приняли участие – 1 184 школьников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«Широкая Масленица» – 397 чел.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«Крымские истории» – 269 чел.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«Мое культурное лето» – 237 чел.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«Единство духа» – 202 чел.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«Культурная суббота. Танца народов мира» – 68 чел.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«Навстречу звездам и мечтам» – 11 чел.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egoe UI Light" panose="020B0502040204020203" pitchFamily="34" charset="0"/>
              <a:ea typeface="Quattrocento Sans"/>
              <a:cs typeface="Segoe UI Light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"/>
          <p:cNvSpPr txBox="1">
            <a:spLocks noGrp="1"/>
          </p:cNvSpPr>
          <p:nvPr>
            <p:ph type="title"/>
          </p:nvPr>
        </p:nvSpPr>
        <p:spPr>
          <a:xfrm>
            <a:off x="169817" y="194245"/>
            <a:ext cx="11330055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ПРОЕКТНАЯ ДЕЯТЕЛЬНОСТЬ ОБРАЗОВАТЕЛЬНЫХ УЧРЕЖДЕНИЙ 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  <a:sym typeface="Times New Roman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423214" y="4569074"/>
            <a:ext cx="386598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Поддержаны</a:t>
            </a: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проекты </a:t>
            </a: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4 ДШИ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Привлечено</a:t>
            </a: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грантовых средств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 ДШИ около </a:t>
            </a: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2,5 млн. руб.  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A1C3F5D-54ED-0B54-5B9C-36F51B2FB086}"/>
              </a:ext>
            </a:extLst>
          </p:cNvPr>
          <p:cNvGrpSpPr/>
          <p:nvPr/>
        </p:nvGrpSpPr>
        <p:grpSpPr>
          <a:xfrm>
            <a:off x="8590727" y="2226768"/>
            <a:ext cx="3307816" cy="3014536"/>
            <a:chOff x="8201907" y="2226767"/>
            <a:chExt cx="3857146" cy="3515161"/>
          </a:xfrm>
        </p:grpSpPr>
        <p:pic>
          <p:nvPicPr>
            <p:cNvPr id="236" name="Google Shape;23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16851" y="4491171"/>
              <a:ext cx="2121553" cy="428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27791" y="3666735"/>
              <a:ext cx="2479099" cy="5129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16851" y="5229878"/>
              <a:ext cx="1450052" cy="51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01907" y="2226767"/>
              <a:ext cx="3857146" cy="13409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0" name="Google Shape;240;p6"/>
          <p:cNvSpPr txBox="1"/>
          <p:nvPr/>
        </p:nvSpPr>
        <p:spPr>
          <a:xfrm>
            <a:off x="8731352" y="989096"/>
            <a:ext cx="28545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Основными грантовыми операторами </a:t>
            </a:r>
            <a:endParaRPr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для образовательных учреждений являются</a:t>
            </a:r>
            <a:endParaRPr sz="1600" dirty="0">
              <a:solidFill>
                <a:schemeClr val="dk1"/>
              </a:solidFill>
              <a:latin typeface="Segoe UI Semibold" panose="020B0702040204020203" pitchFamily="34" charset="0"/>
              <a:ea typeface="Quattrocento Sans"/>
              <a:cs typeface="Segoe UI Semibold" panose="020B0702040204020203" pitchFamily="34" charset="0"/>
              <a:sym typeface="Quattrocento Sans"/>
            </a:endParaRPr>
          </a:p>
        </p:txBody>
      </p:sp>
      <p:sp>
        <p:nvSpPr>
          <p:cNvPr id="241" name="Google Shape;241;p6"/>
          <p:cNvSpPr txBox="1"/>
          <p:nvPr/>
        </p:nvSpPr>
        <p:spPr>
          <a:xfrm>
            <a:off x="4317905" y="4545505"/>
            <a:ext cx="462867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Поддержаны</a:t>
            </a:r>
            <a:r>
              <a:rPr lang="ru-RU" sz="2000" b="1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</a:t>
            </a: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проекты </a:t>
            </a: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2 колледжей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Привлечено</a:t>
            </a: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грантовых средств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 ПОО </a:t>
            </a:r>
            <a:r>
              <a:rPr lang="ru-RU" sz="2000" dirty="0">
                <a:solidFill>
                  <a:schemeClr val="dk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6 млн. руб.  </a:t>
            </a:r>
            <a:endParaRPr sz="2000" dirty="0">
              <a:solidFill>
                <a:schemeClr val="dk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2" name="Google Shape;242;p6"/>
          <p:cNvSpPr txBox="1"/>
          <p:nvPr/>
        </p:nvSpPr>
        <p:spPr>
          <a:xfrm>
            <a:off x="5615964" y="3044462"/>
            <a:ext cx="15929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224</a:t>
            </a:r>
            <a:endParaRPr sz="24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3" name="Google Shape;243;p6"/>
          <p:cNvSpPr txBox="1"/>
          <p:nvPr/>
        </p:nvSpPr>
        <p:spPr>
          <a:xfrm>
            <a:off x="5156882" y="2066274"/>
            <a:ext cx="9181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54</a:t>
            </a:r>
            <a:endParaRPr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334C423-1E20-0A23-1BC2-8ADC30FC61B5}"/>
              </a:ext>
            </a:extLst>
          </p:cNvPr>
          <p:cNvGrpSpPr/>
          <p:nvPr/>
        </p:nvGrpSpPr>
        <p:grpSpPr>
          <a:xfrm>
            <a:off x="387469" y="1121102"/>
            <a:ext cx="8087228" cy="3210842"/>
            <a:chOff x="387469" y="1121101"/>
            <a:chExt cx="7769197" cy="3084575"/>
          </a:xfrm>
        </p:grpSpPr>
        <p:pic>
          <p:nvPicPr>
            <p:cNvPr id="244" name="Google Shape;244;p6" descr="https://sun9-78.userapi.com/impg/1n_fdOPkHKPm8kYuhAIIsI1BfS8v3DRalpvc2A/PFBq8qG-MH4.jpg?size=755x755&amp;quality=96&amp;sign=b8ed8e463f2e77972d4e09d9d19fd28c&amp;c_uniq_tag=wxXBS8HlQQePzhkHctYzlyDTy802lXTi99QJFbaxRNI&amp;type=album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7469" y="1121101"/>
              <a:ext cx="3073180" cy="307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27995" y="1121101"/>
              <a:ext cx="4628671" cy="30845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"/>
          <p:cNvSpPr txBox="1">
            <a:spLocks noGrp="1"/>
          </p:cNvSpPr>
          <p:nvPr>
            <p:ph type="body" idx="1"/>
          </p:nvPr>
        </p:nvSpPr>
        <p:spPr>
          <a:xfrm>
            <a:off x="527830" y="1130300"/>
            <a:ext cx="4232706" cy="115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dirty="0" err="1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Полеян</a:t>
            </a:r>
            <a:r>
              <a:rPr lang="ru-RU" sz="2000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 </a:t>
            </a:r>
            <a:r>
              <a:rPr lang="ru-RU" sz="2000" dirty="0" err="1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Артуш</a:t>
            </a:r>
            <a:r>
              <a:rPr lang="ru-RU" sz="2000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претендент на получение гранта Образовательного Фонда </a:t>
            </a:r>
            <a:r>
              <a:rPr lang="ru-RU" i="1" dirty="0"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«Талант и Успех»</a:t>
            </a:r>
            <a:endParaRPr i="1" dirty="0"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  <p:sp>
        <p:nvSpPr>
          <p:cNvPr id="251" name="Google Shape;251;p7"/>
          <p:cNvSpPr txBox="1">
            <a:spLocks noGrp="1"/>
          </p:cNvSpPr>
          <p:nvPr>
            <p:ph type="body" idx="2"/>
          </p:nvPr>
        </p:nvSpPr>
        <p:spPr>
          <a:xfrm>
            <a:off x="5771692" y="1206500"/>
            <a:ext cx="5144547" cy="92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dirty="0" err="1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Христенкова</a:t>
            </a:r>
            <a:r>
              <a:rPr lang="ru-RU" sz="2000" dirty="0"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 Дарья и Токмаков Кирилл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  <a:sym typeface="Times New Roman"/>
              </a:rPr>
              <a:t>призеры Общероссийского конкурса 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i="1" dirty="0">
                <a:latin typeface="Segoe UI Light" panose="020B0502040204020203" pitchFamily="34" charset="0"/>
                <a:cs typeface="Segoe UI Light" panose="020B0502040204020203" pitchFamily="34" charset="0"/>
                <a:sym typeface="Times New Roman"/>
              </a:rPr>
              <a:t>«Молодые дарования России»</a:t>
            </a:r>
            <a:endParaRPr i="1" dirty="0">
              <a:latin typeface="Segoe UI Light" panose="020B0502040204020203" pitchFamily="34" charset="0"/>
              <a:cs typeface="Segoe UI Light" panose="020B0502040204020203" pitchFamily="34" charset="0"/>
              <a:sym typeface="Times New Roman"/>
            </a:endParaRPr>
          </a:p>
        </p:txBody>
      </p:sp>
      <p:sp>
        <p:nvSpPr>
          <p:cNvPr id="252" name="Google Shape;252;p7"/>
          <p:cNvSpPr txBox="1">
            <a:spLocks noGrp="1"/>
          </p:cNvSpPr>
          <p:nvPr>
            <p:ph type="title"/>
          </p:nvPr>
        </p:nvSpPr>
        <p:spPr>
          <a:xfrm>
            <a:off x="527830" y="399631"/>
            <a:ext cx="10865180" cy="69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ВЫЯВЛЕНИЕ И ПОДДЕРЖКА ОДАРЕННЫХ ДЕТЕЙ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53" name="Google Shape;2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521" y="2281288"/>
            <a:ext cx="3022417" cy="40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1692" y="2281289"/>
            <a:ext cx="3022417" cy="4029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527829" y="390462"/>
            <a:ext cx="11146306" cy="56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ВЫЯВЛЕНИЕ И ПОДДЕРЖКА ОДАРЕННЫХ ДЕТЕЙ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60" name="Google Shape;260;p8"/>
          <p:cNvGrpSpPr/>
          <p:nvPr/>
        </p:nvGrpSpPr>
        <p:grpSpPr>
          <a:xfrm>
            <a:off x="527829" y="2316113"/>
            <a:ext cx="10862221" cy="3400656"/>
            <a:chOff x="527830" y="3000652"/>
            <a:chExt cx="7764397" cy="2685495"/>
          </a:xfrm>
        </p:grpSpPr>
        <p:pic>
          <p:nvPicPr>
            <p:cNvPr id="261" name="Google Shape;26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7830" y="3124709"/>
              <a:ext cx="3931225" cy="2561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37487" y="3000652"/>
              <a:ext cx="3554740" cy="26854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8"/>
          <p:cNvSpPr txBox="1"/>
          <p:nvPr/>
        </p:nvSpPr>
        <p:spPr>
          <a:xfrm>
            <a:off x="527831" y="1217474"/>
            <a:ext cx="10862220" cy="56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sz="2400" b="1" dirty="0">
                <a:solidFill>
                  <a:schemeClr val="dk1"/>
                </a:solidFill>
                <a:latin typeface="Segoe UI Semibold" panose="020B0702040204020203" pitchFamily="34" charset="0"/>
                <a:ea typeface="Times New Roman"/>
                <a:cs typeface="Segoe UI Semibold" panose="020B0702040204020203" pitchFamily="34" charset="0"/>
                <a:sym typeface="Times New Roman"/>
              </a:rPr>
              <a:t>Талантливые дети Курской области — </a:t>
            </a:r>
            <a:endParaRPr sz="2400" b="1" dirty="0">
              <a:solidFill>
                <a:schemeClr val="dk1"/>
              </a:solidFill>
              <a:latin typeface="Segoe UI Semibold" panose="020B0702040204020203" pitchFamily="34" charset="0"/>
              <a:ea typeface="Times New Roman"/>
              <a:cs typeface="Segoe UI Semibold" panose="020B0702040204020203" pitchFamily="34" charset="0"/>
              <a:sym typeface="Times New Roman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ru-RU" sz="24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победители XXII Молодежных Дельфийских игр 2023 г.</a:t>
            </a:r>
            <a:endParaRPr sz="24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"/>
          <p:cNvSpPr txBox="1">
            <a:spLocks noGrp="1"/>
          </p:cNvSpPr>
          <p:nvPr>
            <p:ph type="body" idx="1"/>
          </p:nvPr>
        </p:nvSpPr>
        <p:spPr>
          <a:xfrm>
            <a:off x="521599" y="1119358"/>
            <a:ext cx="5334840" cy="126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Участники II Детского культурного форума</a:t>
            </a:r>
            <a:endParaRPr sz="2000" b="1" dirty="0"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  <a:sym typeface="Times New Roman"/>
              </a:rPr>
              <a:t>(г. Москва)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  <a:sym typeface="Times New Roman"/>
            </a:endParaRPr>
          </a:p>
        </p:txBody>
      </p:sp>
      <p:sp>
        <p:nvSpPr>
          <p:cNvPr id="269" name="Google Shape;269;p9"/>
          <p:cNvSpPr txBox="1">
            <a:spLocks noGrp="1"/>
          </p:cNvSpPr>
          <p:nvPr>
            <p:ph type="body" idx="2"/>
          </p:nvPr>
        </p:nvSpPr>
        <p:spPr>
          <a:xfrm>
            <a:off x="5949950" y="1166027"/>
            <a:ext cx="5817608" cy="16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Участники культурно-просветительского маршрута «Волжская Булгария»</a:t>
            </a:r>
            <a:endParaRPr sz="20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  <a:sym typeface="Times New Roman"/>
              </a:rPr>
              <a:t>(г. Казань)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  <a:sym typeface="Times New Roman"/>
            </a:endParaRPr>
          </a:p>
        </p:txBody>
      </p:sp>
      <p:pic>
        <p:nvPicPr>
          <p:cNvPr id="271" name="Google Shape;27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250" y="2387599"/>
            <a:ext cx="5092700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6804" y="2841624"/>
            <a:ext cx="5817608" cy="33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9;p8">
            <a:extLst>
              <a:ext uri="{FF2B5EF4-FFF2-40B4-BE49-F238E27FC236}">
                <a16:creationId xmlns:a16="http://schemas.microsoft.com/office/drawing/2014/main" id="{5DC4C939-46D6-4978-7703-2734ECC62B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829" y="390462"/>
            <a:ext cx="11146306" cy="56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  <a:sym typeface="Times New Roman"/>
              </a:rPr>
              <a:t>ВЫЯВЛЕНИЕ И ПОДДЕРЖКА ОДАРЕННЫХ ДЕТЕЙ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Курск-2">
      <a:dk1>
        <a:srgbClr val="262626"/>
      </a:dk1>
      <a:lt1>
        <a:srgbClr val="FFFFFF"/>
      </a:lt1>
      <a:dk2>
        <a:srgbClr val="C8C8C8"/>
      </a:dk2>
      <a:lt2>
        <a:srgbClr val="E7E6E6"/>
      </a:lt2>
      <a:accent1>
        <a:srgbClr val="3AADA5"/>
      </a:accent1>
      <a:accent2>
        <a:srgbClr val="0080B6"/>
      </a:accent2>
      <a:accent3>
        <a:srgbClr val="3AADA5"/>
      </a:accent3>
      <a:accent4>
        <a:srgbClr val="00ADEE"/>
      </a:accent4>
      <a:accent5>
        <a:srgbClr val="0080B6"/>
      </a:accent5>
      <a:accent6>
        <a:srgbClr val="3AADA5"/>
      </a:accent6>
      <a:hlink>
        <a:srgbClr val="262626"/>
      </a:hlink>
      <a:folHlink>
        <a:srgbClr val="2626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461</Words>
  <Application>Microsoft Office PowerPoint</Application>
  <PresentationFormat>Широкоэкранный</PresentationFormat>
  <Paragraphs>97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Calibri</vt:lpstr>
      <vt:lpstr>Noto Sans Symbols</vt:lpstr>
      <vt:lpstr>Segoe UI Semibold</vt:lpstr>
      <vt:lpstr>Quattrocento Sans</vt:lpstr>
      <vt:lpstr>Segoe UI Light</vt:lpstr>
      <vt:lpstr>Times New Roman</vt:lpstr>
      <vt:lpstr>Arial</vt:lpstr>
      <vt:lpstr>Segoe UI</vt:lpstr>
      <vt:lpstr>Office Theme</vt:lpstr>
      <vt:lpstr>Презентация PowerPoint</vt:lpstr>
      <vt:lpstr> </vt:lpstr>
      <vt:lpstr>Национальный проект «Культура» Федеральный партийный проект «Культура малой Родины»</vt:lpstr>
      <vt:lpstr>ПРОЕКТ «ПРИДУМАНО В РОССИИ»</vt:lpstr>
      <vt:lpstr>Презентация PowerPoint</vt:lpstr>
      <vt:lpstr>ПРОЕКТНАЯ ДЕЯТЕЛЬНОСТЬ ОБРАЗОВАТЕЛЬНЫХ УЧРЕЖДЕНИЙ </vt:lpstr>
      <vt:lpstr>ВЫЯВЛЕНИЕ И ПОДДЕРЖКА ОДАРЕННЫХ ДЕТЕЙ</vt:lpstr>
      <vt:lpstr>ВЫЯВЛЕНИЕ И ПОДДЕРЖКА ОДАРЕННЫХ ДЕТЕЙ</vt:lpstr>
      <vt:lpstr>ВЫЯВЛЕНИЕ И ПОДДЕРЖКА ОДАРЕННЫХ ДЕТЕЙ</vt:lpstr>
      <vt:lpstr>КАДРОВОЕ ОБЕСПЕЧЕНИЕ ХУДОЖЕСТВЕННОГО ОБРАЗОВАНИЯ</vt:lpstr>
      <vt:lpstr>КАДРОВОЕ ОБЕСПЕЧЕНИЕ ХУДОЖЕСТВЕННОГО ОБРАЗОВАНИЯ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Parshikova</dc:creator>
  <cp:lastModifiedBy>User</cp:lastModifiedBy>
  <cp:revision>6</cp:revision>
  <dcterms:created xsi:type="dcterms:W3CDTF">2018-08-30T06:48:50Z</dcterms:created>
  <dcterms:modified xsi:type="dcterms:W3CDTF">2023-08-29T22:55:51Z</dcterms:modified>
</cp:coreProperties>
</file>